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notesMasterIdLst>
    <p:notesMasterId r:id="rId23"/>
  </p:notesMasterIdLst>
  <p:sldIdLst>
    <p:sldId id="306" r:id="rId2"/>
    <p:sldId id="277" r:id="rId3"/>
    <p:sldId id="287" r:id="rId4"/>
    <p:sldId id="286" r:id="rId5"/>
    <p:sldId id="290" r:id="rId6"/>
    <p:sldId id="305" r:id="rId7"/>
    <p:sldId id="304" r:id="rId8"/>
    <p:sldId id="303" r:id="rId9"/>
    <p:sldId id="302" r:id="rId10"/>
    <p:sldId id="292" r:id="rId11"/>
    <p:sldId id="293" r:id="rId12"/>
    <p:sldId id="294" r:id="rId13"/>
    <p:sldId id="295" r:id="rId14"/>
    <p:sldId id="296" r:id="rId15"/>
    <p:sldId id="297" r:id="rId16"/>
    <p:sldId id="298" r:id="rId17"/>
    <p:sldId id="299" r:id="rId18"/>
    <p:sldId id="300" r:id="rId19"/>
    <p:sldId id="301" r:id="rId20"/>
    <p:sldId id="291" r:id="rId21"/>
    <p:sldId id="281" r:id="rId22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Geo" initials="G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2416" autoAdjust="0"/>
  </p:normalViewPr>
  <p:slideViewPr>
    <p:cSldViewPr>
      <p:cViewPr>
        <p:scale>
          <a:sx n="60" d="100"/>
          <a:sy n="60" d="100"/>
        </p:scale>
        <p:origin x="-16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1-04-12T11:28:17.946" idx="6">
    <p:pos x="2592" y="387"/>
    <p:text>Continuar à partir deste ponto.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30C62F-FA95-48E7-981E-D921A5F69152}" type="datetimeFigureOut">
              <a:rPr lang="pt-BR" smtClean="0"/>
              <a:t>06/07/2011</a:t>
            </a:fld>
            <a:endParaRPr lang="pt-BR" dirty="0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 dirty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8A8C90-2064-4F97-BC3A-E46D86C7031A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730155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21" name="Retângulo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3" name="Retângulo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Retângulo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2" name="Retângulo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783F5-2038-47A3-9DE9-59E28297EA5D}" type="datetime1">
              <a:rPr lang="pt-BR" smtClean="0"/>
              <a:t>06/07/2011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F52EC-836F-426C-985F-A7BDD8DB5056}" type="datetime1">
              <a:rPr lang="pt-BR" smtClean="0"/>
              <a:t>06/07/2011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E758B-D2A2-4BEB-AB0F-44708015B59B}" type="datetime1">
              <a:rPr lang="pt-BR" smtClean="0"/>
              <a:t>06/07/2011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7" name="Conector reto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Triângulo isósceles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Conector reto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7FBA4-8DA5-4590-B1E0-AC4FB4CE5A62}" type="datetime1">
              <a:rPr lang="pt-BR" smtClean="0"/>
              <a:t>06/07/2011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8" name="Espaço Reservado para Conteúdo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E9FD4F90-92B2-4D06-9FFA-D822ADFB4881}" type="datetime1">
              <a:rPr lang="pt-BR" smtClean="0"/>
              <a:t>06/07/2011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Retângulo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94E44-45D9-4D82-97B8-0782EF93F463}" type="datetime1">
              <a:rPr lang="pt-BR" smtClean="0"/>
              <a:t>06/07/2011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9" name="Espaço Reservado para Conteúdo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FFFF9-70B7-468E-9533-242E902EA6D8}" type="datetime1">
              <a:rPr lang="pt-BR" smtClean="0"/>
              <a:t>06/07/2011</a:t>
            </a:fld>
            <a:endParaRPr lang="pt-BR" dirty="0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3" name="Espaço Reservado para Conteúdo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BA6F8-7C80-4246-A688-39512600F2DC}" type="datetime1">
              <a:rPr lang="pt-BR" smtClean="0"/>
              <a:t>06/07/2011</a:t>
            </a:fld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6" name="Triângulo isósceles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2C957-9AF4-4359-87BE-195662F8C1E5}" type="datetime1">
              <a:rPr lang="pt-BR" smtClean="0"/>
              <a:t>06/07/2011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5" name="Conector reto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Triângulo isósceles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E579D-5F28-4F12-881D-9445982204A0}" type="datetime1">
              <a:rPr lang="pt-BR" smtClean="0"/>
              <a:t>06/07/2011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8" name="Conector reto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Conector reto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Triângulo isósceles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Espaço Reservado para Conteúdo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pt-BR" dirty="0" smtClean="0"/>
              <a:t>Clique no ícone para adicionar uma imagem</a:t>
            </a:r>
            <a:endParaRPr kumimoji="0"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DC71C-18B5-4173-8BC3-0572BA00063F}" type="datetime1">
              <a:rPr lang="pt-BR" smtClean="0"/>
              <a:t>06/07/2011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Administração de Sistemas de Informação</a:t>
            </a:r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8" name="Conector reto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Triângulo isósceles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Retângulo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Espaço Reservado para Título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13" name="Espaço Reservado para Texto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BR" smtClean="0"/>
              <a:t>Clique para editar 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4" name="Espaço Reservado para Data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83783F5-2038-47A3-9DE9-59E28297EA5D}" type="datetime1">
              <a:rPr lang="pt-BR" smtClean="0"/>
              <a:t>06/07/2011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28" name="Conector reto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Conector reto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Triângulo isósceles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spaço Reservado para Número de Slide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93452DA-3DBF-4882-BDDD-33D960236298}" type="slidenum">
              <a:rPr lang="pt-BR" smtClean="0"/>
              <a:t>‹nº›</a:t>
            </a:fld>
            <a:endParaRPr lang="pt-B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 smtClean="0"/>
              <a:t>Project 2010</a:t>
            </a:r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BR" dirty="0" smtClean="0"/>
              <a:t>Geovani Ferreira Gonçalves</a:t>
            </a:r>
          </a:p>
          <a:p>
            <a:endParaRPr lang="pt-B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268759"/>
            <a:ext cx="4843611" cy="1673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2158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pPr/>
              <a:t>10</a:t>
            </a:fld>
            <a:endParaRPr lang="pt-B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25074"/>
            <a:ext cx="6514454" cy="6128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6898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Opções de Relatórios Visuais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11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Categoria: Uso da Tarefa</a:t>
            </a:r>
          </a:p>
          <a:p>
            <a:pPr lvl="1"/>
            <a:r>
              <a:rPr lang="pt-BR" dirty="0"/>
              <a:t>Relatório de Fluxo de </a:t>
            </a:r>
            <a:r>
              <a:rPr lang="pt-BR" dirty="0" smtClean="0"/>
              <a:t>Caixa</a:t>
            </a:r>
          </a:p>
          <a:p>
            <a:pPr lvl="2"/>
            <a:r>
              <a:rPr lang="pt-BR" dirty="0" smtClean="0"/>
              <a:t>Tipo: Excel.</a:t>
            </a:r>
          </a:p>
          <a:p>
            <a:pPr lvl="2"/>
            <a:r>
              <a:rPr lang="pt-BR" dirty="0" smtClean="0"/>
              <a:t>Exibe um </a:t>
            </a:r>
            <a:r>
              <a:rPr lang="pt-BR" dirty="0"/>
              <a:t>gráfico de barras com as quantidades de custo e custo acumulativo ilustradas no tempo</a:t>
            </a:r>
            <a:r>
              <a:rPr lang="pt-BR" dirty="0" smtClean="0"/>
              <a:t>.</a:t>
            </a:r>
          </a:p>
          <a:p>
            <a:pPr lvl="1"/>
            <a:r>
              <a:rPr lang="pt-BR" dirty="0"/>
              <a:t>Valor Acumulado com o </a:t>
            </a:r>
            <a:r>
              <a:rPr lang="pt-BR" dirty="0" smtClean="0"/>
              <a:t>Tempo</a:t>
            </a:r>
          </a:p>
          <a:p>
            <a:pPr lvl="2"/>
            <a:r>
              <a:rPr lang="pt-BR" dirty="0"/>
              <a:t>Tipo: Excel.</a:t>
            </a:r>
          </a:p>
          <a:p>
            <a:pPr lvl="2"/>
            <a:r>
              <a:rPr lang="pt-BR" dirty="0" smtClean="0"/>
              <a:t>Exibe um </a:t>
            </a:r>
            <a:r>
              <a:rPr lang="pt-BR" dirty="0"/>
              <a:t>gráfico que represente o CRTR (custo real de trabalho realizado), o valor planejado (custo orçado de trabalho realizado) e o valor acumulado (custo orçado de trabalho realizado) com o tempo.</a:t>
            </a:r>
            <a:endParaRPr lang="pt-BR" dirty="0" smtClean="0"/>
          </a:p>
          <a:p>
            <a:pPr lvl="2"/>
            <a:endParaRPr lang="pt-BR" dirty="0" smtClean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413237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Opções de Relatórios Visuais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12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pt-BR" dirty="0" smtClean="0"/>
              <a:t>Categoria: Uso dos Recursos</a:t>
            </a:r>
          </a:p>
          <a:p>
            <a:pPr lvl="1"/>
            <a:r>
              <a:rPr lang="pt-BR" dirty="0"/>
              <a:t>Relatório de Fluxo de </a:t>
            </a:r>
            <a:r>
              <a:rPr lang="pt-BR" dirty="0" smtClean="0"/>
              <a:t>Caixa</a:t>
            </a:r>
          </a:p>
          <a:p>
            <a:pPr lvl="2"/>
            <a:r>
              <a:rPr lang="pt-BR" dirty="0" smtClean="0"/>
              <a:t>Tipo: Visio.</a:t>
            </a:r>
          </a:p>
          <a:p>
            <a:pPr lvl="2"/>
            <a:r>
              <a:rPr lang="pt-BR" dirty="0" smtClean="0"/>
              <a:t>Exibe um </a:t>
            </a:r>
            <a:r>
              <a:rPr lang="pt-BR" dirty="0"/>
              <a:t>diagrama que </a:t>
            </a:r>
            <a:r>
              <a:rPr lang="pt-BR" dirty="0" smtClean="0"/>
              <a:t>mostra </a:t>
            </a:r>
            <a:r>
              <a:rPr lang="pt-BR" dirty="0"/>
              <a:t>os custos planejados e reais de seu projeto com o tempo. </a:t>
            </a:r>
            <a:endParaRPr lang="pt-BR" dirty="0" smtClean="0"/>
          </a:p>
          <a:p>
            <a:pPr lvl="2"/>
            <a:r>
              <a:rPr lang="pt-BR" dirty="0" smtClean="0"/>
              <a:t>Os </a:t>
            </a:r>
            <a:r>
              <a:rPr lang="pt-BR" dirty="0"/>
              <a:t>custos são divididos por tipo de recurso (trabalho, material e custo</a:t>
            </a:r>
            <a:r>
              <a:rPr lang="pt-BR" dirty="0" smtClean="0"/>
              <a:t>).</a:t>
            </a:r>
          </a:p>
          <a:p>
            <a:pPr lvl="2"/>
            <a:r>
              <a:rPr lang="pt-BR" dirty="0" smtClean="0"/>
              <a:t>Um </a:t>
            </a:r>
            <a:r>
              <a:rPr lang="pt-BR" dirty="0"/>
              <a:t>indicador mostra se os custos planejados excedem os custos de linha de base</a:t>
            </a:r>
            <a:r>
              <a:rPr lang="pt-BR" dirty="0" smtClean="0"/>
              <a:t>.</a:t>
            </a:r>
          </a:p>
          <a:p>
            <a:pPr lvl="1"/>
            <a:r>
              <a:rPr lang="pt-BR" dirty="0"/>
              <a:t>Relatório de Disponibilidade do </a:t>
            </a:r>
            <a:r>
              <a:rPr lang="pt-BR" dirty="0" smtClean="0"/>
              <a:t>Recurso</a:t>
            </a:r>
          </a:p>
          <a:p>
            <a:pPr lvl="2"/>
            <a:r>
              <a:rPr lang="pt-BR" dirty="0"/>
              <a:t>Tipo: Visio</a:t>
            </a:r>
            <a:r>
              <a:rPr lang="pt-BR" dirty="0" smtClean="0"/>
              <a:t>.</a:t>
            </a:r>
            <a:endParaRPr lang="pt-BR" dirty="0"/>
          </a:p>
          <a:p>
            <a:pPr lvl="2"/>
            <a:r>
              <a:rPr lang="pt-BR" dirty="0" smtClean="0"/>
              <a:t>Exibe um </a:t>
            </a:r>
            <a:r>
              <a:rPr lang="pt-BR" dirty="0"/>
              <a:t>diagrama que mostra o trabalho e a disponibilidade restante para os recursos do seu projeto, detalhados por tipo de recurso (trabalho, material e custo). </a:t>
            </a:r>
            <a:endParaRPr lang="pt-BR" dirty="0" smtClean="0"/>
          </a:p>
          <a:p>
            <a:pPr lvl="2"/>
            <a:r>
              <a:rPr lang="pt-BR" dirty="0" smtClean="0"/>
              <a:t>Um </a:t>
            </a:r>
            <a:r>
              <a:rPr lang="pt-BR" dirty="0"/>
              <a:t>sinalizador vermelho é exibido ao lado de cada recurso superalocado.</a:t>
            </a:r>
            <a:endParaRPr lang="pt-BR" dirty="0" smtClean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48906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Opções de Relatórios Visuais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13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Categoria: Uso dos Recursos (</a:t>
            </a:r>
            <a:r>
              <a:rPr lang="pt-BR" i="1" dirty="0" smtClean="0"/>
              <a:t>continuação</a:t>
            </a:r>
            <a:r>
              <a:rPr lang="pt-BR" dirty="0" smtClean="0"/>
              <a:t>)</a:t>
            </a:r>
          </a:p>
          <a:p>
            <a:pPr lvl="1"/>
            <a:r>
              <a:rPr lang="pt-BR" dirty="0"/>
              <a:t>Relatório de Resumo de Custos de </a:t>
            </a:r>
            <a:r>
              <a:rPr lang="pt-BR" dirty="0" smtClean="0"/>
              <a:t>Recursos</a:t>
            </a:r>
          </a:p>
          <a:p>
            <a:pPr lvl="2"/>
            <a:r>
              <a:rPr lang="pt-BR" dirty="0" smtClean="0"/>
              <a:t>Tipo</a:t>
            </a:r>
            <a:r>
              <a:rPr lang="pt-BR" dirty="0"/>
              <a:t>: Excel.</a:t>
            </a:r>
            <a:endParaRPr lang="pt-BR" dirty="0" smtClean="0"/>
          </a:p>
          <a:p>
            <a:pPr lvl="2"/>
            <a:r>
              <a:rPr lang="pt-BR" dirty="0" smtClean="0"/>
              <a:t>Exibe um </a:t>
            </a:r>
            <a:r>
              <a:rPr lang="pt-BR" dirty="0"/>
              <a:t>gráfico de pizza que ilustre a divisão do custo de recursos entre os três tipos de recursos: custo, material e </a:t>
            </a:r>
            <a:r>
              <a:rPr lang="pt-BR" dirty="0" smtClean="0"/>
              <a:t>trabalho.</a:t>
            </a:r>
          </a:p>
          <a:p>
            <a:pPr lvl="1"/>
            <a:r>
              <a:rPr lang="pt-BR" dirty="0"/>
              <a:t>Relatório de Disponibilidade de Trabalho dos </a:t>
            </a:r>
            <a:r>
              <a:rPr lang="pt-BR" dirty="0" smtClean="0"/>
              <a:t>Recursos</a:t>
            </a:r>
          </a:p>
          <a:p>
            <a:pPr lvl="2"/>
            <a:r>
              <a:rPr lang="pt-BR" dirty="0" smtClean="0"/>
              <a:t>Tipo</a:t>
            </a:r>
            <a:r>
              <a:rPr lang="pt-BR" dirty="0"/>
              <a:t>: Excel.</a:t>
            </a:r>
          </a:p>
          <a:p>
            <a:pPr lvl="2"/>
            <a:r>
              <a:rPr lang="pt-BR" dirty="0" smtClean="0"/>
              <a:t>Exibe um </a:t>
            </a:r>
            <a:r>
              <a:rPr lang="pt-BR" dirty="0"/>
              <a:t>gráfico de barras com capacidade total, trabalho e disponibilidade restante para recursos de trabalho ilustrados no tempo.</a:t>
            </a:r>
          </a:p>
        </p:txBody>
      </p:sp>
    </p:spTree>
    <p:extLst>
      <p:ext uri="{BB962C8B-B14F-4D97-AF65-F5344CB8AC3E}">
        <p14:creationId xmlns:p14="http://schemas.microsoft.com/office/powerpoint/2010/main" val="1959326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Opções de Relatórios Visuais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14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Categoria: Uso dos Recursos (</a:t>
            </a:r>
            <a:r>
              <a:rPr lang="pt-BR" i="1" dirty="0" smtClean="0"/>
              <a:t>continuação</a:t>
            </a:r>
            <a:r>
              <a:rPr lang="pt-BR" dirty="0" smtClean="0"/>
              <a:t>)</a:t>
            </a:r>
          </a:p>
          <a:p>
            <a:pPr lvl="1"/>
            <a:r>
              <a:rPr lang="pt-BR" dirty="0"/>
              <a:t>Relatório de Resumo de Trabalho dos </a:t>
            </a:r>
            <a:r>
              <a:rPr lang="pt-BR" dirty="0" smtClean="0"/>
              <a:t>Recursos</a:t>
            </a:r>
          </a:p>
          <a:p>
            <a:pPr lvl="2"/>
            <a:r>
              <a:rPr lang="pt-BR" dirty="0" smtClean="0"/>
              <a:t>Tipo</a:t>
            </a:r>
            <a:r>
              <a:rPr lang="pt-BR" dirty="0"/>
              <a:t>: Excel.</a:t>
            </a:r>
            <a:endParaRPr lang="pt-BR" dirty="0" smtClean="0"/>
          </a:p>
          <a:p>
            <a:pPr lvl="2"/>
            <a:r>
              <a:rPr lang="pt-BR" dirty="0"/>
              <a:t>Exibe  </a:t>
            </a:r>
            <a:r>
              <a:rPr lang="pt-BR" dirty="0" smtClean="0"/>
              <a:t>um </a:t>
            </a:r>
            <a:r>
              <a:rPr lang="pt-BR" dirty="0"/>
              <a:t>gráfico de barras com capacidade total do recurso, trabalho, disponibilidade restante e trabalho real ilustrados em unidades de trabalho</a:t>
            </a:r>
            <a:r>
              <a:rPr lang="pt-BR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9656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Opções de Relatórios Visuais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15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pt-BR" dirty="0" smtClean="0"/>
              <a:t>Categoria: Uso </a:t>
            </a:r>
            <a:r>
              <a:rPr lang="pt-BR" dirty="0"/>
              <a:t>dos </a:t>
            </a:r>
            <a:r>
              <a:rPr lang="pt-BR" dirty="0" smtClean="0"/>
              <a:t>Atribuições</a:t>
            </a:r>
          </a:p>
          <a:p>
            <a:pPr lvl="1"/>
            <a:r>
              <a:rPr lang="pt-BR" dirty="0"/>
              <a:t>Relatório de Custo de Linha de </a:t>
            </a:r>
            <a:r>
              <a:rPr lang="pt-BR" dirty="0" smtClean="0"/>
              <a:t>Base</a:t>
            </a:r>
          </a:p>
          <a:p>
            <a:pPr lvl="2"/>
            <a:r>
              <a:rPr lang="pt-BR" dirty="0" smtClean="0"/>
              <a:t>Tipo</a:t>
            </a:r>
            <a:r>
              <a:rPr lang="pt-BR" dirty="0"/>
              <a:t>: Excel.</a:t>
            </a:r>
            <a:endParaRPr lang="pt-BR" dirty="0" smtClean="0"/>
          </a:p>
          <a:p>
            <a:pPr lvl="2"/>
            <a:r>
              <a:rPr lang="pt-BR" dirty="0"/>
              <a:t>Exibe  um gráfico de barras com custo de linha de base, custo planejado e custo real para seu projeto, ilustrados em </a:t>
            </a:r>
            <a:r>
              <a:rPr lang="pt-BR" dirty="0" smtClean="0"/>
              <a:t>tarefas.</a:t>
            </a:r>
          </a:p>
          <a:p>
            <a:pPr lvl="1"/>
            <a:r>
              <a:rPr lang="pt-BR" dirty="0"/>
              <a:t>Relatório de Linha de </a:t>
            </a:r>
            <a:r>
              <a:rPr lang="pt-BR" dirty="0" smtClean="0"/>
              <a:t>Base</a:t>
            </a:r>
          </a:p>
          <a:p>
            <a:pPr lvl="2"/>
            <a:r>
              <a:rPr lang="pt-BR" dirty="0"/>
              <a:t>Tipo: </a:t>
            </a:r>
            <a:r>
              <a:rPr lang="pt-BR" dirty="0" smtClean="0"/>
              <a:t>Visio.</a:t>
            </a:r>
            <a:endParaRPr lang="pt-BR" dirty="0"/>
          </a:p>
          <a:p>
            <a:pPr lvl="2"/>
            <a:r>
              <a:rPr lang="pt-BR" dirty="0"/>
              <a:t>Exibe um diagrama do projeto dividido por trimestre e depois por tarefa. </a:t>
            </a:r>
            <a:endParaRPr lang="pt-BR" dirty="0" smtClean="0"/>
          </a:p>
          <a:p>
            <a:pPr lvl="2"/>
            <a:r>
              <a:rPr lang="pt-BR" dirty="0" smtClean="0"/>
              <a:t>Esse </a:t>
            </a:r>
            <a:r>
              <a:rPr lang="pt-BR" dirty="0"/>
              <a:t>relatório compara o trabalho e o custo planejados com o trabalho e o custo de linha de base. </a:t>
            </a:r>
            <a:endParaRPr lang="pt-BR" dirty="0" smtClean="0"/>
          </a:p>
          <a:p>
            <a:pPr lvl="2"/>
            <a:r>
              <a:rPr lang="pt-BR" dirty="0" smtClean="0"/>
              <a:t>Os </a:t>
            </a:r>
            <a:r>
              <a:rPr lang="pt-BR" dirty="0"/>
              <a:t>indicadores são usados para mostrar quando o trabalho planejado excede o trabalho de linha de base e quando o custo planejado excede o custo de linha de base</a:t>
            </a:r>
            <a:r>
              <a:rPr lang="pt-BR" dirty="0" smtClean="0"/>
              <a:t>.</a:t>
            </a:r>
            <a:endParaRPr lang="pt-BR" dirty="0"/>
          </a:p>
          <a:p>
            <a:pPr lvl="1"/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2901789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Opções de Relatórios Visuais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16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Categoria: Uso </a:t>
            </a:r>
            <a:r>
              <a:rPr lang="pt-BR" dirty="0"/>
              <a:t>dos </a:t>
            </a:r>
            <a:r>
              <a:rPr lang="pt-BR" dirty="0" smtClean="0"/>
              <a:t>Atribuições </a:t>
            </a:r>
            <a:r>
              <a:rPr lang="pt-BR" dirty="0"/>
              <a:t>(</a:t>
            </a:r>
            <a:r>
              <a:rPr lang="pt-BR" i="1" dirty="0"/>
              <a:t>continuação</a:t>
            </a:r>
            <a:r>
              <a:rPr lang="pt-BR" dirty="0"/>
              <a:t>)</a:t>
            </a:r>
          </a:p>
          <a:p>
            <a:pPr lvl="1"/>
            <a:r>
              <a:rPr lang="pt-BR" dirty="0"/>
              <a:t>Relatório de Trabalho de Linha de </a:t>
            </a:r>
            <a:r>
              <a:rPr lang="pt-BR" dirty="0" smtClean="0"/>
              <a:t>Base</a:t>
            </a:r>
          </a:p>
          <a:p>
            <a:pPr lvl="2"/>
            <a:r>
              <a:rPr lang="pt-BR" dirty="0" smtClean="0"/>
              <a:t>Tipo</a:t>
            </a:r>
            <a:r>
              <a:rPr lang="pt-BR" dirty="0"/>
              <a:t>: Excel.</a:t>
            </a:r>
            <a:endParaRPr lang="pt-BR" dirty="0" smtClean="0"/>
          </a:p>
          <a:p>
            <a:pPr lvl="2"/>
            <a:r>
              <a:rPr lang="pt-BR" dirty="0"/>
              <a:t>Exibe </a:t>
            </a:r>
            <a:r>
              <a:rPr lang="pt-BR" dirty="0" smtClean="0"/>
              <a:t>um </a:t>
            </a:r>
            <a:r>
              <a:rPr lang="pt-BR" dirty="0"/>
              <a:t>gráfico de barras com trabalho de linha de base, trabalho planejado e trabalho real para seu projeto, ilustrados nas tarefas</a:t>
            </a:r>
            <a:r>
              <a:rPr lang="pt-BR" dirty="0" smtClean="0"/>
              <a:t>.</a:t>
            </a:r>
          </a:p>
          <a:p>
            <a:pPr lvl="1"/>
            <a:r>
              <a:rPr lang="pt-BR" dirty="0"/>
              <a:t>Relatório de Custo de </a:t>
            </a:r>
            <a:r>
              <a:rPr lang="pt-BR" dirty="0" smtClean="0"/>
              <a:t>Orçamento</a:t>
            </a:r>
          </a:p>
          <a:p>
            <a:pPr lvl="2"/>
            <a:r>
              <a:rPr lang="pt-BR" dirty="0"/>
              <a:t>Tipo: Excel.</a:t>
            </a:r>
          </a:p>
          <a:p>
            <a:pPr lvl="2"/>
            <a:r>
              <a:rPr lang="pt-BR" dirty="0" smtClean="0"/>
              <a:t>Exibe um </a:t>
            </a:r>
            <a:r>
              <a:rPr lang="pt-BR" dirty="0"/>
              <a:t>gráfico de barras com custo de orçamento, custo de linha de base, custo planejado e custo real, ilustrados no tempo</a:t>
            </a:r>
            <a:r>
              <a:rPr lang="pt-BR" dirty="0" smtClean="0"/>
              <a:t>.</a:t>
            </a:r>
            <a:endParaRPr lang="pt-BR" dirty="0"/>
          </a:p>
          <a:p>
            <a:pPr lvl="1"/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2537179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Opções de Relatórios Visuais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17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Categoria: Uso </a:t>
            </a:r>
            <a:r>
              <a:rPr lang="pt-BR" dirty="0"/>
              <a:t>dos </a:t>
            </a:r>
            <a:r>
              <a:rPr lang="pt-BR" dirty="0" smtClean="0"/>
              <a:t>Atribuições </a:t>
            </a:r>
            <a:r>
              <a:rPr lang="pt-BR" dirty="0"/>
              <a:t>(</a:t>
            </a:r>
            <a:r>
              <a:rPr lang="pt-BR" i="1" dirty="0"/>
              <a:t>continuação</a:t>
            </a:r>
            <a:r>
              <a:rPr lang="pt-BR" dirty="0"/>
              <a:t>)</a:t>
            </a:r>
          </a:p>
          <a:p>
            <a:pPr lvl="1"/>
            <a:r>
              <a:rPr lang="pt-BR" dirty="0"/>
              <a:t>Relatório de Trabalho de </a:t>
            </a:r>
            <a:r>
              <a:rPr lang="pt-BR" dirty="0" smtClean="0"/>
              <a:t>Orçamento</a:t>
            </a:r>
          </a:p>
          <a:p>
            <a:pPr lvl="2"/>
            <a:r>
              <a:rPr lang="pt-BR" dirty="0" smtClean="0"/>
              <a:t>Tipo</a:t>
            </a:r>
            <a:r>
              <a:rPr lang="pt-BR" dirty="0"/>
              <a:t>: Excel.</a:t>
            </a:r>
            <a:endParaRPr lang="pt-BR" dirty="0" smtClean="0"/>
          </a:p>
          <a:p>
            <a:pPr lvl="2"/>
            <a:r>
              <a:rPr lang="pt-BR" dirty="0"/>
              <a:t>Exibe um gráfico de barras com trabalho de relatório, trabalho de linha de base, trabalho planejado e trabalho real, ilustrados no tempo</a:t>
            </a:r>
            <a:r>
              <a:rPr lang="pt-BR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21805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Opções de Relatórios Visuais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18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pt-BR" dirty="0" smtClean="0"/>
              <a:t>Categoria</a:t>
            </a:r>
            <a:r>
              <a:rPr lang="pt-BR" dirty="0"/>
              <a:t>: Tarefa, Recurso e Resumo de </a:t>
            </a:r>
            <a:r>
              <a:rPr lang="pt-BR" dirty="0" smtClean="0"/>
              <a:t>Atribuições</a:t>
            </a:r>
            <a:endParaRPr lang="pt-BR" dirty="0"/>
          </a:p>
          <a:p>
            <a:pPr lvl="1"/>
            <a:r>
              <a:rPr lang="pt-BR" dirty="0"/>
              <a:t>Relatório de Status de Tarefas </a:t>
            </a:r>
            <a:r>
              <a:rPr lang="pt-BR" dirty="0" smtClean="0"/>
              <a:t>Críticas</a:t>
            </a:r>
          </a:p>
          <a:p>
            <a:pPr lvl="2"/>
            <a:r>
              <a:rPr lang="pt-BR" dirty="0" smtClean="0"/>
              <a:t>Tipo</a:t>
            </a:r>
            <a:r>
              <a:rPr lang="pt-BR" dirty="0"/>
              <a:t>: Visio.</a:t>
            </a:r>
            <a:endParaRPr lang="pt-BR" dirty="0" smtClean="0"/>
          </a:p>
          <a:p>
            <a:pPr lvl="2"/>
            <a:r>
              <a:rPr lang="pt-BR" dirty="0"/>
              <a:t>Exibe  um diagrama mostrando o trabalho e o trabalho restante para tarefas críticas e não críticas. </a:t>
            </a:r>
            <a:endParaRPr lang="pt-BR" dirty="0" smtClean="0"/>
          </a:p>
          <a:p>
            <a:pPr lvl="2"/>
            <a:r>
              <a:rPr lang="pt-BR" dirty="0" smtClean="0"/>
              <a:t>A </a:t>
            </a:r>
            <a:r>
              <a:rPr lang="pt-BR" dirty="0"/>
              <a:t>barra de dados indica a porcentagem de trabalho concluído</a:t>
            </a:r>
            <a:r>
              <a:rPr lang="pt-BR" dirty="0" smtClean="0"/>
              <a:t>.</a:t>
            </a:r>
          </a:p>
          <a:p>
            <a:pPr lvl="1"/>
            <a:r>
              <a:rPr lang="pt-BR" dirty="0"/>
              <a:t>Relatório de Status de </a:t>
            </a:r>
            <a:r>
              <a:rPr lang="pt-BR" dirty="0" smtClean="0"/>
              <a:t>Tarefas</a:t>
            </a:r>
          </a:p>
          <a:p>
            <a:pPr lvl="2"/>
            <a:r>
              <a:rPr lang="pt-BR" dirty="0"/>
              <a:t>Tipo: Visio.</a:t>
            </a:r>
          </a:p>
          <a:p>
            <a:pPr lvl="2"/>
            <a:r>
              <a:rPr lang="pt-BR" dirty="0"/>
              <a:t>Exibe </a:t>
            </a:r>
            <a:r>
              <a:rPr lang="pt-BR" dirty="0" smtClean="0"/>
              <a:t>um </a:t>
            </a:r>
            <a:r>
              <a:rPr lang="pt-BR" dirty="0"/>
              <a:t>diagrama do trabalho e da porcentagem de trabalho concluído para as tarefas em seu projeto, com símbolos indicando quando o trabalho de linha de base excede o trabalho, quando o trabalho de linha de base é igual ao trabalho e quando o trabalho excede o trabalho de linha de base. </a:t>
            </a:r>
            <a:endParaRPr lang="pt-BR" dirty="0" smtClean="0"/>
          </a:p>
          <a:p>
            <a:pPr lvl="2"/>
            <a:r>
              <a:rPr lang="pt-BR" dirty="0" smtClean="0"/>
              <a:t>A </a:t>
            </a:r>
            <a:r>
              <a:rPr lang="pt-BR" dirty="0"/>
              <a:t>barra de dados indica a porcentagem de trabalho concluído</a:t>
            </a:r>
            <a:r>
              <a:rPr lang="pt-BR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45188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Opções de Relatórios Visuais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19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pt-BR" dirty="0" smtClean="0"/>
              <a:t>Categoria</a:t>
            </a:r>
            <a:r>
              <a:rPr lang="pt-BR" dirty="0"/>
              <a:t>: Tarefa, Recurso e Resumo de Atribuições (continuação)</a:t>
            </a:r>
          </a:p>
          <a:p>
            <a:pPr lvl="1"/>
            <a:r>
              <a:rPr lang="pt-BR" dirty="0"/>
              <a:t>Relatório de Trabalho Restante de </a:t>
            </a:r>
            <a:r>
              <a:rPr lang="pt-BR" dirty="0" smtClean="0"/>
              <a:t>Recursos</a:t>
            </a:r>
          </a:p>
          <a:p>
            <a:pPr lvl="2"/>
            <a:r>
              <a:rPr lang="pt-BR" dirty="0" smtClean="0"/>
              <a:t>Tipo</a:t>
            </a:r>
            <a:r>
              <a:rPr lang="pt-BR" dirty="0"/>
              <a:t>: Excel.</a:t>
            </a:r>
            <a:endParaRPr lang="pt-BR" dirty="0" smtClean="0"/>
          </a:p>
          <a:p>
            <a:pPr lvl="2"/>
            <a:r>
              <a:rPr lang="pt-BR" dirty="0"/>
              <a:t>Exibe um gráfico de barras com o trabalho restante e o trabalho real para cada recurso de trabalho, ilustrados em unidades de trabalho</a:t>
            </a:r>
            <a:r>
              <a:rPr lang="pt-BR" dirty="0" smtClean="0"/>
              <a:t>.</a:t>
            </a:r>
          </a:p>
          <a:p>
            <a:pPr lvl="1"/>
            <a:r>
              <a:rPr lang="pt-BR" dirty="0"/>
              <a:t>Relatório de Status de </a:t>
            </a:r>
            <a:r>
              <a:rPr lang="pt-BR" dirty="0" smtClean="0"/>
              <a:t>Recursos</a:t>
            </a:r>
          </a:p>
          <a:p>
            <a:pPr lvl="2"/>
            <a:r>
              <a:rPr lang="pt-BR" dirty="0" smtClean="0"/>
              <a:t>Tipo</a:t>
            </a:r>
            <a:r>
              <a:rPr lang="pt-BR" dirty="0"/>
              <a:t>: Visio.</a:t>
            </a:r>
          </a:p>
          <a:p>
            <a:pPr lvl="2"/>
            <a:r>
              <a:rPr lang="pt-BR" dirty="0"/>
              <a:t>Exibe um diagrama do trabalho e valores de custo para cada recurso de seu projeto. </a:t>
            </a:r>
            <a:endParaRPr lang="pt-BR" dirty="0" smtClean="0"/>
          </a:p>
          <a:p>
            <a:pPr lvl="2"/>
            <a:r>
              <a:rPr lang="pt-BR" dirty="0" smtClean="0"/>
              <a:t>A </a:t>
            </a:r>
            <a:r>
              <a:rPr lang="pt-BR" dirty="0"/>
              <a:t>porcentagem de trabalho concluído é indicada pelo sombreamento em cada caixa do diagrama. </a:t>
            </a:r>
            <a:endParaRPr lang="pt-BR" dirty="0" smtClean="0"/>
          </a:p>
          <a:p>
            <a:pPr lvl="2"/>
            <a:r>
              <a:rPr lang="pt-BR" dirty="0" smtClean="0"/>
              <a:t>O </a:t>
            </a:r>
            <a:r>
              <a:rPr lang="pt-BR" dirty="0"/>
              <a:t>sombreamento fica mais escuro à medida que o recurso se aproxima da conclusão do trabalho atribuído</a:t>
            </a:r>
            <a:r>
              <a:rPr lang="pt-BR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9638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Tema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2</a:t>
            </a:fld>
            <a:endParaRPr lang="pt-BR" dirty="0"/>
          </a:p>
        </p:txBody>
      </p:sp>
      <p:sp>
        <p:nvSpPr>
          <p:cNvPr id="7" name="Espaço Reservado para Conteúdo 6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09 – Relatórios e Apresentação de Resultados.</a:t>
            </a:r>
          </a:p>
          <a:p>
            <a:pPr lvl="1"/>
            <a:r>
              <a:rPr lang="pt-BR" dirty="0" smtClean="0"/>
              <a:t>Objetivos:</a:t>
            </a:r>
          </a:p>
          <a:p>
            <a:pPr lvl="2"/>
            <a:r>
              <a:rPr lang="pt-BR" dirty="0" smtClean="0"/>
              <a:t>Utilizar os relatórios do MS Project.</a:t>
            </a:r>
          </a:p>
          <a:p>
            <a:pPr lvl="2"/>
            <a:r>
              <a:rPr lang="pt-BR" dirty="0" smtClean="0"/>
              <a:t>Utilizar os relatórios visuais.</a:t>
            </a:r>
          </a:p>
          <a:p>
            <a:pPr lvl="2"/>
            <a:r>
              <a:rPr lang="pt-BR" dirty="0" smtClean="0"/>
              <a:t>Imprimir o plano do projeto.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145527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Exercício</a:t>
            </a:r>
            <a:endParaRPr lang="pt-BR" dirty="0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20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b="1" i="1" dirty="0">
                <a:solidFill>
                  <a:srgbClr val="FF0000"/>
                </a:solidFill>
              </a:rPr>
              <a:t>Reforma de uma Casa</a:t>
            </a:r>
          </a:p>
          <a:p>
            <a:pPr lvl="1"/>
            <a:r>
              <a:rPr lang="pt-BR" b="1" dirty="0"/>
              <a:t>Parte </a:t>
            </a:r>
            <a:r>
              <a:rPr lang="pt-BR" b="1" dirty="0" smtClean="0"/>
              <a:t>18</a:t>
            </a:r>
            <a:endParaRPr lang="pt-BR" b="1" dirty="0"/>
          </a:p>
          <a:p>
            <a:pPr lvl="2"/>
            <a:endParaRPr lang="pt-BR" b="1" dirty="0" smtClean="0"/>
          </a:p>
          <a:p>
            <a:pPr lvl="1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303104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Bibliografia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21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sz="2400" dirty="0"/>
              <a:t>BERNARDES, M. M. E. S. </a:t>
            </a:r>
            <a:r>
              <a:rPr lang="pt-BR" sz="2400" b="1" dirty="0"/>
              <a:t>Microsoft Project 2010:</a:t>
            </a:r>
            <a:r>
              <a:rPr lang="pt-BR" sz="2400" dirty="0"/>
              <a:t> Gestão e Desenvolvimento de Projetos. 1ª. ed. São Paulo: Érica, 2010.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3561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Impressão do Plano do Projeto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3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Permite imprimir as tabelas e gráficos atualmente exibidos no projeto.</a:t>
            </a:r>
          </a:p>
          <a:p>
            <a:r>
              <a:rPr lang="pt-BR" dirty="0" smtClean="0"/>
              <a:t>Permite enviar o conteúdo diretamente para uma impressora.</a:t>
            </a:r>
          </a:p>
          <a:p>
            <a:r>
              <a:rPr lang="pt-BR" dirty="0" smtClean="0"/>
              <a:t>Caso exista uma impressora do tipo PDF, é possível criar um arquivo PDF com os dados sem a necessidade de imprimi-los.</a:t>
            </a:r>
          </a:p>
          <a:p>
            <a:pPr lvl="1"/>
            <a:r>
              <a:rPr lang="pt-BR" dirty="0" smtClean="0"/>
              <a:t>Programas como PDF Creator, Easy PDF, etc.</a:t>
            </a:r>
          </a:p>
        </p:txBody>
      </p:sp>
    </p:spTree>
    <p:extLst>
      <p:ext uri="{BB962C8B-B14F-4D97-AF65-F5344CB8AC3E}">
        <p14:creationId xmlns:p14="http://schemas.microsoft.com/office/powerpoint/2010/main" val="22194463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Exercício</a:t>
            </a:r>
            <a:endParaRPr lang="pt-BR" dirty="0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4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b="1" i="1" dirty="0">
                <a:solidFill>
                  <a:srgbClr val="FF0000"/>
                </a:solidFill>
              </a:rPr>
              <a:t>Reforma de uma Casa</a:t>
            </a:r>
          </a:p>
          <a:p>
            <a:pPr lvl="1"/>
            <a:r>
              <a:rPr lang="pt-BR" b="1" dirty="0"/>
              <a:t>Parte </a:t>
            </a:r>
            <a:r>
              <a:rPr lang="pt-BR" b="1" dirty="0" smtClean="0"/>
              <a:t>16</a:t>
            </a:r>
            <a:endParaRPr lang="pt-BR" b="1" dirty="0"/>
          </a:p>
          <a:p>
            <a:pPr lvl="2"/>
            <a:endParaRPr lang="pt-BR" b="1" dirty="0" smtClean="0"/>
          </a:p>
          <a:p>
            <a:pPr lvl="2"/>
            <a:endParaRPr lang="pt-BR" b="1" dirty="0" smtClean="0"/>
          </a:p>
          <a:p>
            <a:pPr lvl="1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4750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Relatórios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5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Permite a extração dos dados do projeto.</a:t>
            </a:r>
          </a:p>
          <a:p>
            <a:r>
              <a:rPr lang="pt-BR" dirty="0" smtClean="0"/>
              <a:t>Permite a pré-visualização do relatório antes de imprimir.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6099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Relatórios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6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pt-BR" dirty="0" smtClean="0"/>
              <a:t>São divididos em seis categorias:</a:t>
            </a:r>
          </a:p>
          <a:p>
            <a:pPr lvl="1"/>
            <a:r>
              <a:rPr lang="pt-BR" dirty="0" smtClean="0"/>
              <a:t>Visão Geral</a:t>
            </a:r>
          </a:p>
          <a:p>
            <a:pPr lvl="2"/>
            <a:r>
              <a:rPr lang="pt-BR" dirty="0" smtClean="0"/>
              <a:t>Contém uma visão geral do projeto.</a:t>
            </a:r>
          </a:p>
          <a:p>
            <a:pPr lvl="2"/>
            <a:r>
              <a:rPr lang="pt-BR" dirty="0" smtClean="0"/>
              <a:t>Informações como tarefas, calendário, etapas, etc.</a:t>
            </a:r>
          </a:p>
          <a:p>
            <a:pPr lvl="1"/>
            <a:r>
              <a:rPr lang="pt-BR" dirty="0" smtClean="0"/>
              <a:t>Atividades Atuais</a:t>
            </a:r>
          </a:p>
          <a:p>
            <a:pPr lvl="2"/>
            <a:r>
              <a:rPr lang="pt-BR" dirty="0"/>
              <a:t>Contém</a:t>
            </a:r>
            <a:r>
              <a:rPr lang="pt-BR" dirty="0" smtClean="0"/>
              <a:t> dados de controle do planejado com o executado.</a:t>
            </a:r>
          </a:p>
          <a:p>
            <a:pPr lvl="1"/>
            <a:r>
              <a:rPr lang="pt-BR" dirty="0" smtClean="0"/>
              <a:t>Custos</a:t>
            </a:r>
          </a:p>
          <a:p>
            <a:pPr lvl="2"/>
            <a:r>
              <a:rPr lang="pt-BR" dirty="0"/>
              <a:t>Contém</a:t>
            </a:r>
            <a:r>
              <a:rPr lang="pt-BR" dirty="0" smtClean="0"/>
              <a:t> informações financeiras do projeto.</a:t>
            </a:r>
          </a:p>
          <a:p>
            <a:pPr lvl="2"/>
            <a:r>
              <a:rPr lang="pt-BR" dirty="0" smtClean="0"/>
              <a:t>Informações como fluxo de caixa, orçamento, etc.</a:t>
            </a:r>
          </a:p>
          <a:p>
            <a:pPr lvl="1"/>
            <a:r>
              <a:rPr lang="pt-BR" dirty="0" smtClean="0"/>
              <a:t>Atribuições</a:t>
            </a:r>
          </a:p>
          <a:p>
            <a:pPr lvl="2"/>
            <a:r>
              <a:rPr lang="pt-BR" dirty="0"/>
              <a:t>Contém</a:t>
            </a:r>
            <a:r>
              <a:rPr lang="pt-BR" dirty="0" smtClean="0"/>
              <a:t> informações sobre as atribuições de recursos das atividades.</a:t>
            </a:r>
          </a:p>
          <a:p>
            <a:pPr lvl="1"/>
            <a:r>
              <a:rPr lang="pt-BR" dirty="0" smtClean="0"/>
              <a:t>Carta de Trabalho</a:t>
            </a:r>
          </a:p>
          <a:p>
            <a:pPr lvl="2"/>
            <a:r>
              <a:rPr lang="pt-BR" dirty="0" smtClean="0"/>
              <a:t>Contém dados referentes ao Uso da tarefa e Uso do recurso.</a:t>
            </a:r>
          </a:p>
          <a:p>
            <a:pPr lvl="1"/>
            <a:r>
              <a:rPr lang="pt-BR" dirty="0" smtClean="0"/>
              <a:t>Personalizados</a:t>
            </a:r>
          </a:p>
          <a:p>
            <a:pPr lvl="2"/>
            <a:r>
              <a:rPr lang="pt-BR" dirty="0" smtClean="0"/>
              <a:t>Contém relatórios criados para um determinado objetivo.</a:t>
            </a:r>
            <a:endParaRPr lang="pt-BR" dirty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22850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7</a:t>
            </a:fld>
            <a:endParaRPr lang="pt-B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124744"/>
            <a:ext cx="7093501" cy="4002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02561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Exercício</a:t>
            </a:r>
            <a:endParaRPr lang="pt-BR" dirty="0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8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b="1" i="1" dirty="0">
                <a:solidFill>
                  <a:srgbClr val="FF0000"/>
                </a:solidFill>
              </a:rPr>
              <a:t>Reforma de uma Casa</a:t>
            </a:r>
          </a:p>
          <a:p>
            <a:pPr lvl="1"/>
            <a:r>
              <a:rPr lang="pt-BR" b="1" dirty="0"/>
              <a:t>Parte </a:t>
            </a:r>
            <a:r>
              <a:rPr lang="pt-BR" b="1" dirty="0" smtClean="0"/>
              <a:t>17</a:t>
            </a:r>
            <a:endParaRPr lang="pt-BR" b="1" dirty="0"/>
          </a:p>
          <a:p>
            <a:pPr lvl="2"/>
            <a:endParaRPr lang="pt-BR" b="1" dirty="0" smtClean="0"/>
          </a:p>
          <a:p>
            <a:pPr lvl="1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123892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Relatórios Visuais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452DA-3DBF-4882-BDDD-33D960236298}" type="slidenum">
              <a:rPr lang="pt-BR" smtClean="0"/>
              <a:t>9</a:t>
            </a:fld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Utiliza ferramentas muito utilizadas no mercado.</a:t>
            </a:r>
            <a:endParaRPr lang="pt-BR" dirty="0"/>
          </a:p>
          <a:p>
            <a:r>
              <a:rPr lang="pt-BR" dirty="0" smtClean="0"/>
              <a:t>Permite a visualização dos dados do relatório através de aplicativos da família Office.</a:t>
            </a:r>
          </a:p>
          <a:p>
            <a:pPr lvl="1"/>
            <a:r>
              <a:rPr lang="pt-BR" dirty="0" smtClean="0"/>
              <a:t>Exporta o relatório para o Excel e / ou Visio.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56883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em">
  <a:themeElements>
    <a:clrScheme name="Origem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em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rigem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>
    <a:spDef>
      <a:spPr bwMode="auto">
        <a:noFill/>
        <a:ln w="9525" cap="flat" cmpd="sng" algn="ctr">
          <a:solidFill>
            <a:schemeClr val="accent2"/>
          </a:solidFill>
          <a:prstDash val="dash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anchor="t" compatLnSpc="1"/>
      <a:lstStyle>
        <a:defPPr>
          <a:defRPr kumimoji="0" dirty="0"/>
        </a:defPPr>
      </a:lstStyle>
    </a:spDef>
  </a:objectDefaults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1600</TotalTime>
  <Words>1116</Words>
  <Application>Microsoft Office PowerPoint</Application>
  <PresentationFormat>Apresentação na tela (4:3)</PresentationFormat>
  <Paragraphs>143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21</vt:i4>
      </vt:variant>
    </vt:vector>
  </HeadingPairs>
  <TitlesOfParts>
    <vt:vector size="22" baseType="lpstr">
      <vt:lpstr>Origem</vt:lpstr>
      <vt:lpstr>Project 2010</vt:lpstr>
      <vt:lpstr>Tema</vt:lpstr>
      <vt:lpstr>Impressão do Plano do Projeto</vt:lpstr>
      <vt:lpstr>Exercício</vt:lpstr>
      <vt:lpstr>Relatórios</vt:lpstr>
      <vt:lpstr>Relatórios</vt:lpstr>
      <vt:lpstr>Apresentação do PowerPoint</vt:lpstr>
      <vt:lpstr>Exercício</vt:lpstr>
      <vt:lpstr>Relatórios Visuais</vt:lpstr>
      <vt:lpstr>Apresentação do PowerPoint</vt:lpstr>
      <vt:lpstr>Opções de Relatórios Visuais</vt:lpstr>
      <vt:lpstr>Opções de Relatórios Visuais</vt:lpstr>
      <vt:lpstr>Opções de Relatórios Visuais</vt:lpstr>
      <vt:lpstr>Opções de Relatórios Visuais</vt:lpstr>
      <vt:lpstr>Opções de Relatórios Visuais</vt:lpstr>
      <vt:lpstr>Opções de Relatórios Visuais</vt:lpstr>
      <vt:lpstr>Opções de Relatórios Visuais</vt:lpstr>
      <vt:lpstr>Opções de Relatórios Visuais</vt:lpstr>
      <vt:lpstr>Opções de Relatórios Visuais</vt:lpstr>
      <vt:lpstr>Exercício</vt:lpstr>
      <vt:lpstr>Bibliografia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Título</dc:title>
  <dc:creator>Geo</dc:creator>
  <cp:lastModifiedBy>Geo</cp:lastModifiedBy>
  <cp:revision>209</cp:revision>
  <dcterms:created xsi:type="dcterms:W3CDTF">2011-02-07T12:21:57Z</dcterms:created>
  <dcterms:modified xsi:type="dcterms:W3CDTF">2011-07-06T21:04:49Z</dcterms:modified>
</cp:coreProperties>
</file>